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8BB7D-B7B4-983C-0665-13D9B3C30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DFDC9F-9DB5-806F-543B-6EC7BF4791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9349F-F2A8-7DB6-8FC9-878648723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65330-0C88-82B2-3D05-EC881B7D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DCA1D-CEB7-3912-62DE-0ECD7B773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1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922E4-C97E-ECA1-ED4F-4FFB34255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71513-066C-86A3-D0F9-F381ECBDB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632E8-A9BF-14CC-D514-39EB76F2D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D0D75-FC8B-7D43-898C-6B0D7AF09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3ECDF-EC40-D593-C7C7-11CD2091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3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EC0FC-B159-0E91-5B18-863936B1B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7EBB3-6BCB-C1BF-6D09-22EEDFD95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63DEC-B4A8-5AEB-9FB1-484C07963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3AE07-9762-6D84-372D-86CD36EF3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CF9EE-150A-C21F-8F21-135295A6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3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35EDE-BE2C-62FC-DB48-7D9052DA7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64D7D-7465-805D-E6D4-95184F591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1AD2C-33A5-12AF-F2E3-0605D6111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84380-6A57-2D85-D073-90289FC48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B95C8-B1EC-37ED-631C-D5FE40A54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B35AB3-EC48-E893-F0AE-9E2F73EE5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6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41362-F299-569C-580B-F6E3B100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29DE3-7761-A922-BC3E-021A5F025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B6957F-839D-F751-BC55-CBFD87B5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C4F72F-A483-2D5A-04EB-0F43CB3987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445F7-3243-FF64-0E0D-EA297F8B0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F601-3EF6-77E7-D0BE-A4B8E4B8B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4C21FB-3A97-C5BF-8610-673982C9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5E5D1B-3C05-C734-D1CC-AC4DBA26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0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CAEC-FC6A-E404-B3D9-9FCFFD67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75E750-79CD-575D-145F-369472CE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7D475A-770D-C043-FEB1-019BB859A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BCBA8F-7688-7D0B-DD67-6E7EC7F2F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17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C755CF-F348-9E39-1041-CEC9254CE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C526BB-8B71-00C1-844B-67251D20B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6E044C-539F-E771-4056-7BC23179E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6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61C66-ADA2-9358-C905-0C47D8E90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1654A-AB59-95F7-C702-3C470D162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EAB6A-7A15-4CDF-8D7F-F161281E1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1F6AA-D1F9-B30D-0E53-5EA56E04C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54F4F-5C31-2CC6-6DBE-B2F9EDBE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D1076-D619-A6F6-BC1F-ED7DC41C5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34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C3CA-58EA-AECA-5EEE-F3C3B691E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93182-00CC-F48A-C269-610DDCE56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08D61-716C-B59C-0209-855B1EDF1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BB840F-2D59-D175-B6F8-9261CA164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91F75-41E2-2077-9975-17ABDA5E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1B530-75EE-374E-118A-CC5851A53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66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1473D-7374-B65F-F1CD-F89C4340A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3E9C3B-C605-D16C-80B7-75D2D5279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BB598-415C-C499-64C1-08F8A9A82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9F5B0-5E9B-FD68-2A3F-8957192D6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7AFCE-B5B3-8ACE-FFCC-99BD3F16C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63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639968-671A-EF8E-382F-498B9F644D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C566D6-969C-ADA2-EDC6-786882360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FBB90-B2A4-71A0-AC90-A282F7B13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2266C-5F68-0D62-539F-547E35FF6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CE12B-482F-7A78-753F-3506399F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1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FD537-F8B6-F1AD-3266-AA50E62D5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961B1-A532-44A9-2D24-8B29E5B5A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CAF056-2678-45B1-9BEC-4532169124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D06A3D-9FD1-4D03-963A-750D5F78EA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33FCD-D552-1582-4588-06230AEFE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3DF2B-4CF0-E0DF-4D29-DAFFA694E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23ECC6-71DA-4DF7-A806-D0840D3F4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6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D2238D3-F314-E378-C84F-98FCFB2F273B}"/>
              </a:ext>
            </a:extLst>
          </p:cNvPr>
          <p:cNvSpPr/>
          <p:nvPr/>
        </p:nvSpPr>
        <p:spPr>
          <a:xfrm>
            <a:off x="1690449" y="2670048"/>
            <a:ext cx="4405551" cy="4001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3888DA-313D-F60C-64CC-1EE4BB454482}"/>
              </a:ext>
            </a:extLst>
          </p:cNvPr>
          <p:cNvSpPr txBox="1"/>
          <p:nvPr/>
        </p:nvSpPr>
        <p:spPr>
          <a:xfrm>
            <a:off x="795528" y="320040"/>
            <a:ext cx="4357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Analyses (Link Utilization)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DB9520-28E4-BD46-EB48-2690E78A1951}"/>
              </a:ext>
            </a:extLst>
          </p:cNvPr>
          <p:cNvSpPr txBox="1"/>
          <p:nvPr/>
        </p:nvSpPr>
        <p:spPr>
          <a:xfrm>
            <a:off x="795528" y="947928"/>
            <a:ext cx="2977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 For Stop-and-Wait ARQ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0D6CFA-2EC8-77DB-7237-2BF8140305D1}"/>
              </a:ext>
            </a:extLst>
          </p:cNvPr>
          <p:cNvSpPr txBox="1"/>
          <p:nvPr/>
        </p:nvSpPr>
        <p:spPr>
          <a:xfrm>
            <a:off x="1194816" y="1375761"/>
            <a:ext cx="4468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Packet Error Rate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(PER, 0.0 &lt; ‘</a:t>
            </a:r>
            <a:r>
              <a:rPr lang="en-US" sz="2000" i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’ &lt; 1.0)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122402-B12D-52A3-9A2D-F835EB91C3D2}"/>
              </a:ext>
            </a:extLst>
          </p:cNvPr>
          <p:cNvSpPr txBox="1"/>
          <p:nvPr/>
        </p:nvSpPr>
        <p:spPr>
          <a:xfrm>
            <a:off x="1366916" y="1884777"/>
            <a:ext cx="9458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= 0.15 (15% of the packets will be in some problem: 85 out of 100 packets will succeed)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F804FE-494A-9028-4C3D-7C047435F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449" y="3292221"/>
            <a:ext cx="4441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Transmission Bandwidth Utilization (U) =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40F2716-60CB-7D1B-6D17-E422905E5250}"/>
              </a:ext>
            </a:extLst>
          </p:cNvPr>
          <p:cNvCxnSpPr/>
          <p:nvPr/>
        </p:nvCxnSpPr>
        <p:spPr>
          <a:xfrm>
            <a:off x="6244986" y="3462084"/>
            <a:ext cx="10826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60782D6-7C1C-66EF-066A-E0833C912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011" y="3477959"/>
            <a:ext cx="1190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ym typeface="Wingdings" panose="05000000000000000000" pitchFamily="2" charset="2"/>
              </a:rPr>
              <a:t>(</a:t>
            </a:r>
            <a:r>
              <a:rPr lang="en-US" altLang="en-US" sz="1400">
                <a:solidFill>
                  <a:srgbClr val="FF3300"/>
                </a:solidFill>
                <a:sym typeface="Wingdings" panose="05000000000000000000" pitchFamily="2" charset="2"/>
              </a:rPr>
              <a:t></a:t>
            </a:r>
            <a:r>
              <a:rPr lang="en-US" altLang="en-US" sz="1400">
                <a:sym typeface="Wingdings" panose="05000000000000000000" pitchFamily="2" charset="2"/>
              </a:rPr>
              <a:t> + </a:t>
            </a:r>
            <a:r>
              <a:rPr lang="en-US" altLang="en-US" sz="1400">
                <a:solidFill>
                  <a:srgbClr val="FF3300"/>
                </a:solidFill>
                <a:sym typeface="Wingdings" panose="05000000000000000000" pitchFamily="2" charset="2"/>
              </a:rPr>
              <a:t></a:t>
            </a:r>
            <a:r>
              <a:rPr lang="en-US" altLang="en-US" sz="1400">
                <a:sym typeface="Wingdings" panose="05000000000000000000" pitchFamily="2" charset="2"/>
              </a:rPr>
              <a:t> + </a:t>
            </a:r>
            <a:r>
              <a:rPr lang="en-US" altLang="en-US" sz="1400">
                <a:solidFill>
                  <a:srgbClr val="FF3300"/>
                </a:solidFill>
                <a:sym typeface="Wingdings" panose="05000000000000000000" pitchFamily="2" charset="2"/>
              </a:rPr>
              <a:t></a:t>
            </a:r>
            <a:r>
              <a:rPr lang="en-US" altLang="en-US" sz="1400">
                <a:sym typeface="Wingdings" panose="05000000000000000000" pitchFamily="2" charset="2"/>
              </a:rPr>
              <a:t>)</a:t>
            </a:r>
            <a:endParaRPr lang="en-US" altLang="en-US" sz="1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C9840C-A70C-8F62-6883-6A5217F78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286" y="3160459"/>
            <a:ext cx="344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  <a:sym typeface="Wingdings" panose="05000000000000000000" pitchFamily="2" charset="2"/>
              </a:rPr>
              <a:t></a:t>
            </a:r>
            <a:endParaRPr lang="en-US" altLang="en-US" sz="14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D6AB176-9CDB-3BC5-08A0-57C6993646BF}"/>
              </a:ext>
            </a:extLst>
          </p:cNvPr>
          <p:cNvCxnSpPr/>
          <p:nvPr/>
        </p:nvCxnSpPr>
        <p:spPr>
          <a:xfrm>
            <a:off x="7919051" y="3434652"/>
            <a:ext cx="10826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C8E5EC7-26DC-411A-3F48-80C3AAB4D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5076" y="3450527"/>
            <a:ext cx="12606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ym typeface="Wingdings" panose="05000000000000000000" pitchFamily="2" charset="2"/>
              </a:rPr>
              <a:t>(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)</a:t>
            </a:r>
            <a:endParaRPr lang="en-US" alt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115F0A-AA35-AC6D-2394-9742820E5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351" y="3133027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endParaRPr lang="en-US" altLang="en-US" sz="1400" baseline="-25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F534E0-611C-6A9F-35CE-2108E6638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2151" y="3281250"/>
            <a:ext cx="3000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637AAC-59DA-F4EF-1AAF-75D250B60853}"/>
              </a:ext>
            </a:extLst>
          </p:cNvPr>
          <p:cNvSpPr txBox="1"/>
          <p:nvPr/>
        </p:nvSpPr>
        <p:spPr>
          <a:xfrm>
            <a:off x="1690449" y="2712146"/>
            <a:ext cx="4457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 Utilization for “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Stop-and-Wait Flow-Control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”)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9A131B-1276-881E-46E6-0159B16FDCD5}"/>
              </a:ext>
            </a:extLst>
          </p:cNvPr>
          <p:cNvSpPr/>
          <p:nvPr/>
        </p:nvSpPr>
        <p:spPr>
          <a:xfrm>
            <a:off x="1717059" y="4247642"/>
            <a:ext cx="3766865" cy="4001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EDCBB3-C28C-2D29-AAF7-8404A2CE6BE6}"/>
              </a:ext>
            </a:extLst>
          </p:cNvPr>
          <p:cNvSpPr txBox="1"/>
          <p:nvPr/>
        </p:nvSpPr>
        <p:spPr>
          <a:xfrm>
            <a:off x="1717059" y="4289740"/>
            <a:ext cx="3766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 Utilization for “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Stop-and-Wait ARQ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847230-7658-4705-425E-CA5A125B5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438" y="4824536"/>
            <a:ext cx="34435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If we transmit </a:t>
            </a:r>
            <a:r>
              <a:rPr lang="en-US" alt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100 packets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B57733-9DB9-C330-7861-FF6D74671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3775" y="5277469"/>
            <a:ext cx="16268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While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37E2176-BE83-FCBC-2EAD-0E635006F311}"/>
              </a:ext>
            </a:extLst>
          </p:cNvPr>
          <p:cNvCxnSpPr/>
          <p:nvPr/>
        </p:nvCxnSpPr>
        <p:spPr>
          <a:xfrm>
            <a:off x="2365595" y="6032028"/>
            <a:ext cx="10826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C291D1A-EF6E-FC41-BF1E-DC7AFB1D1D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3127" y="6047903"/>
            <a:ext cx="17623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100 × </a:t>
            </a:r>
            <a:r>
              <a:rPr lang="en-US" altLang="en-US" sz="1400" dirty="0">
                <a:sym typeface="Wingdings" panose="05000000000000000000" pitchFamily="2" charset="2"/>
              </a:rPr>
              <a:t>(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)</a:t>
            </a:r>
            <a:endParaRPr lang="en-US" altLang="en-US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EFE2585-1581-3D65-C5DA-26A17D658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694" y="5724251"/>
            <a:ext cx="8658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100 × 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endParaRPr lang="en-US" altLang="en-US" sz="1400" baseline="-25000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B0535C2-11CC-F85C-FDCD-072E7645834C}"/>
              </a:ext>
            </a:extLst>
          </p:cNvPr>
          <p:cNvCxnSpPr/>
          <p:nvPr/>
        </p:nvCxnSpPr>
        <p:spPr>
          <a:xfrm>
            <a:off x="4166963" y="6025876"/>
            <a:ext cx="10826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C340776-415E-199E-76AF-F45161DF0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2988" y="6041751"/>
            <a:ext cx="12606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ym typeface="Wingdings" panose="05000000000000000000" pitchFamily="2" charset="2"/>
              </a:rPr>
              <a:t>(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)</a:t>
            </a:r>
            <a:endParaRPr lang="en-US" altLang="en-US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C8547E-BA4F-D154-C150-F0B6FA1AE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263" y="5724251"/>
            <a:ext cx="3674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endParaRPr lang="en-US" altLang="en-US" sz="1400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C909527-EA78-D84D-439D-D44612BA0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063" y="5872474"/>
            <a:ext cx="3000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4D6E90-C279-C887-3317-BA2218E9B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0176" y="4839924"/>
            <a:ext cx="34435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If we transmit </a:t>
            </a:r>
            <a:r>
              <a:rPr lang="en-US" alt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100 packets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E637AD-D865-3C58-5FB4-CBE4863EB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2513" y="5292857"/>
            <a:ext cx="17294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While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0.15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EC252A8-672F-CE70-F1AD-12E47906095C}"/>
              </a:ext>
            </a:extLst>
          </p:cNvPr>
          <p:cNvCxnSpPr/>
          <p:nvPr/>
        </p:nvCxnSpPr>
        <p:spPr>
          <a:xfrm>
            <a:off x="7254333" y="6047416"/>
            <a:ext cx="10826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98A33F1-13B3-7965-C842-5F3780F70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865" y="6063291"/>
            <a:ext cx="17623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100 × </a:t>
            </a:r>
            <a:r>
              <a:rPr lang="en-US" altLang="en-US" sz="1400" dirty="0">
                <a:sym typeface="Wingdings" panose="05000000000000000000" pitchFamily="2" charset="2"/>
              </a:rPr>
              <a:t>(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)</a:t>
            </a:r>
            <a:endParaRPr lang="en-US" alt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E27CA4A-293F-FAF8-4CCE-692E7835F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9432" y="5739639"/>
            <a:ext cx="76649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85 × 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endParaRPr lang="en-US" altLang="en-US" sz="1400" baseline="-25000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58BCD4B-E349-B93B-E063-2D64C43E5840}"/>
              </a:ext>
            </a:extLst>
          </p:cNvPr>
          <p:cNvCxnSpPr/>
          <p:nvPr/>
        </p:nvCxnSpPr>
        <p:spPr>
          <a:xfrm>
            <a:off x="9179653" y="6013635"/>
            <a:ext cx="10826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199A5EB-D02A-427C-9EB4-965A9E464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5678" y="6029510"/>
            <a:ext cx="12606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ym typeface="Wingdings" panose="05000000000000000000" pitchFamily="2" charset="2"/>
              </a:rPr>
              <a:t>(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dirty="0">
                <a:sym typeface="Wingdings" panose="05000000000000000000" pitchFamily="2" charset="2"/>
              </a:rPr>
              <a:t> + </a:t>
            </a: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P</a:t>
            </a:r>
            <a:r>
              <a:rPr lang="en-US" altLang="en-US" sz="1400" dirty="0">
                <a:sym typeface="Wingdings" panose="05000000000000000000" pitchFamily="2" charset="2"/>
              </a:rPr>
              <a:t>)</a:t>
            </a:r>
            <a:endParaRPr lang="en-US" altLang="en-US" sz="14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09CB841-E8BA-E6E6-D27F-6A9EF6E94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9653" y="5676774"/>
            <a:ext cx="10550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FF3300"/>
                </a:solidFill>
                <a:sym typeface="Wingdings" panose="05000000000000000000" pitchFamily="2" charset="2"/>
              </a:rPr>
              <a:t>(1 –P) × T</a:t>
            </a:r>
            <a:r>
              <a:rPr lang="en-US" altLang="en-US" sz="1400" baseline="-25000" dirty="0">
                <a:solidFill>
                  <a:srgbClr val="FF3300"/>
                </a:solidFill>
                <a:sym typeface="Wingdings" panose="05000000000000000000" pitchFamily="2" charset="2"/>
              </a:rPr>
              <a:t>T</a:t>
            </a:r>
            <a:endParaRPr lang="en-US" altLang="en-US" sz="1400" baseline="-25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CFE1D2E-A749-04C2-DC08-483A6BCAC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2753" y="5860233"/>
            <a:ext cx="3000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BAF15A1-259F-57A9-1C89-AA032B43BC47}"/>
              </a:ext>
            </a:extLst>
          </p:cNvPr>
          <p:cNvSpPr/>
          <p:nvPr/>
        </p:nvSpPr>
        <p:spPr>
          <a:xfrm>
            <a:off x="8835430" y="5462134"/>
            <a:ext cx="1899626" cy="11398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BE86435-78AA-570F-762D-9787683563F7}"/>
              </a:ext>
            </a:extLst>
          </p:cNvPr>
          <p:cNvSpPr txBox="1"/>
          <p:nvPr/>
        </p:nvSpPr>
        <p:spPr>
          <a:xfrm>
            <a:off x="6133436" y="227118"/>
            <a:ext cx="5833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packet(s) will be retransmitted for each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unsuccessful packet transmission under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Stop-and-wait ARQ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F70A21D-A924-1F3E-B945-2E1096534B54}"/>
              </a:ext>
            </a:extLst>
          </p:cNvPr>
          <p:cNvSpPr txBox="1"/>
          <p:nvPr/>
        </p:nvSpPr>
        <p:spPr>
          <a:xfrm>
            <a:off x="6312234" y="981677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packet </a:t>
            </a:r>
          </a:p>
        </p:txBody>
      </p:sp>
    </p:spTree>
    <p:extLst>
      <p:ext uri="{BB962C8B-B14F-4D97-AF65-F5344CB8AC3E}">
        <p14:creationId xmlns:p14="http://schemas.microsoft.com/office/powerpoint/2010/main" val="351421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7" grpId="0"/>
      <p:bldP spid="18" grpId="0"/>
      <p:bldP spid="19" grpId="0"/>
      <p:bldP spid="27" grpId="0"/>
      <p:bldP spid="28" grpId="0"/>
      <p:bldP spid="30" grpId="0"/>
      <p:bldP spid="31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6" grpId="0"/>
      <p:bldP spid="47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96327A-AC51-65AB-28B5-35FD1D00EB15}"/>
              </a:ext>
            </a:extLst>
          </p:cNvPr>
          <p:cNvSpPr/>
          <p:nvPr/>
        </p:nvSpPr>
        <p:spPr>
          <a:xfrm>
            <a:off x="720386" y="1462325"/>
            <a:ext cx="4405551" cy="4001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4CA5AB-0166-9855-8FD9-7C9B496E9E97}"/>
              </a:ext>
            </a:extLst>
          </p:cNvPr>
          <p:cNvSpPr txBox="1"/>
          <p:nvPr/>
        </p:nvSpPr>
        <p:spPr>
          <a:xfrm>
            <a:off x="85241" y="-3476"/>
            <a:ext cx="3168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 For Selective-Reject ARQ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BDF883-7585-758A-78C3-2CCC5C0B17BC}"/>
              </a:ext>
            </a:extLst>
          </p:cNvPr>
          <p:cNvSpPr txBox="1"/>
          <p:nvPr/>
        </p:nvSpPr>
        <p:spPr>
          <a:xfrm>
            <a:off x="484529" y="424357"/>
            <a:ext cx="4468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Packet Error Rate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(PER, 0.0 &lt; ‘</a:t>
            </a:r>
            <a:r>
              <a:rPr lang="en-US" sz="2000" i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’ &lt; 1.0)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36D3CB-A8E6-4A05-E51A-670C3E0C4AC8}"/>
              </a:ext>
            </a:extLst>
          </p:cNvPr>
          <p:cNvSpPr txBox="1"/>
          <p:nvPr/>
        </p:nvSpPr>
        <p:spPr>
          <a:xfrm>
            <a:off x="656629" y="933373"/>
            <a:ext cx="9458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= 0.15 (15% of the packets will be in some problem: 85 out of 100 packets will succeed)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E06089-83F1-C9C1-9354-23670C9A8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29" y="2096075"/>
            <a:ext cx="4441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Transmission Bandwidth Utilization (U) =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4C5E41-E90E-F913-0B39-49E622004F9C}"/>
              </a:ext>
            </a:extLst>
          </p:cNvPr>
          <p:cNvSpPr txBox="1"/>
          <p:nvPr/>
        </p:nvSpPr>
        <p:spPr>
          <a:xfrm>
            <a:off x="720386" y="1504423"/>
            <a:ext cx="4632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 Utilization for “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Sliding-Window Flow-Control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”)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10CBDE5-811C-6589-1C0B-0E6115897DE1}"/>
              </a:ext>
            </a:extLst>
          </p:cNvPr>
          <p:cNvSpPr/>
          <p:nvPr/>
        </p:nvSpPr>
        <p:spPr>
          <a:xfrm>
            <a:off x="1305579" y="3845306"/>
            <a:ext cx="3766865" cy="4001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EEBF1E-01AB-6292-3A92-6FD755D6F70F}"/>
              </a:ext>
            </a:extLst>
          </p:cNvPr>
          <p:cNvSpPr txBox="1"/>
          <p:nvPr/>
        </p:nvSpPr>
        <p:spPr>
          <a:xfrm>
            <a:off x="1305579" y="3887404"/>
            <a:ext cx="3766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 Utilization for “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Stop-and-Wait ARQ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B16F99-9463-4B87-D6B9-20A4D4E6B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958" y="4422200"/>
            <a:ext cx="34435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If we transmit </a:t>
            </a:r>
            <a:r>
              <a:rPr lang="en-US" alt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100 packets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8F20C3-62A0-60F1-D996-D9E60FD79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295" y="4875133"/>
            <a:ext cx="16268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While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70A56E-2CA8-6D1B-AFD6-82B3CA025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8696" y="4437588"/>
            <a:ext cx="34435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If we transmit </a:t>
            </a:r>
            <a:r>
              <a:rPr lang="en-US" alt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total of 100 packets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ADB1074-267F-F2AD-F5B0-DBB8CE5C6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1033" y="4890521"/>
            <a:ext cx="17294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While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0.15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85B7CD-2859-A72A-5C95-8AC9E63080ED}"/>
              </a:ext>
            </a:extLst>
          </p:cNvPr>
          <p:cNvSpPr txBox="1"/>
          <p:nvPr/>
        </p:nvSpPr>
        <p:spPr>
          <a:xfrm>
            <a:off x="-328658" y="5428939"/>
            <a:ext cx="6094476" cy="675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= (</a:t>
            </a: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)/(</a:t>
            </a: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+ (2 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))      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if (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 &lt; (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+ (2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))</a:t>
            </a:r>
            <a:endParaRPr lang="en-US" sz="1400" kern="100" dirty="0">
              <a:effectLst/>
              <a:latin typeface="Aptos" panose="020B000402020202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= 1.00 (= 100%)                      Otherwise (if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(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(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+ (2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)))</a:t>
            </a:r>
            <a:endParaRPr lang="en-US" sz="1400" kern="100" dirty="0">
              <a:effectLst/>
              <a:latin typeface="Aptos" panose="020B000402020202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48398C0-E86E-F820-6576-621DCBF73710}"/>
              </a:ext>
            </a:extLst>
          </p:cNvPr>
          <p:cNvSpPr txBox="1"/>
          <p:nvPr/>
        </p:nvSpPr>
        <p:spPr>
          <a:xfrm>
            <a:off x="5851316" y="1699684"/>
            <a:ext cx="5923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packet(s) will be retransmitted for each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unsuccessful packet transmission under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selective-reject ARQ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5C9F36-C479-7CF8-0A29-0E917D68B046}"/>
              </a:ext>
            </a:extLst>
          </p:cNvPr>
          <p:cNvSpPr txBox="1"/>
          <p:nvPr/>
        </p:nvSpPr>
        <p:spPr>
          <a:xfrm>
            <a:off x="7734444" y="2390171"/>
            <a:ext cx="120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packet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2697CBA-AFC5-647F-7363-40D039EF0875}"/>
              </a:ext>
            </a:extLst>
          </p:cNvPr>
          <p:cNvSpPr txBox="1"/>
          <p:nvPr/>
        </p:nvSpPr>
        <p:spPr>
          <a:xfrm>
            <a:off x="5473210" y="5462481"/>
            <a:ext cx="6596870" cy="675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800"/>
              </a:spcAft>
            </a:pP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=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(1-P) ×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(</a:t>
            </a: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)/(</a:t>
            </a: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+ (2 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))      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if (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 &lt; (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+ (2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))</a:t>
            </a:r>
            <a:endParaRPr lang="en-US" sz="1400" kern="100" dirty="0">
              <a:effectLst/>
              <a:latin typeface="Aptos" panose="020B000402020202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=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(1-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)×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1.00 (= </a:t>
            </a:r>
            <a:r>
              <a:rPr lang="en-US" sz="1400" kern="100" dirty="0">
                <a:solidFill>
                  <a:srgbClr val="FF0000"/>
                </a:solidFill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85</a:t>
            </a:r>
            <a:r>
              <a:rPr lang="en-US" sz="1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%)                     Otherwise (if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(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(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+ (2 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i="1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</a:t>
            </a:r>
            <a:r>
              <a:rPr lang="en-US" sz="1400" i="1" u="sng" kern="100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</a:t>
            </a:r>
            <a:r>
              <a:rPr lang="en-US" sz="1400" u="sng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)))</a:t>
            </a:r>
            <a:endParaRPr lang="en-US" sz="1400" kern="100" dirty="0">
              <a:effectLst/>
              <a:latin typeface="Aptos" panose="020B000402020202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37E00BC-FC12-E334-2D9A-3F0E8DDBC163}"/>
              </a:ext>
            </a:extLst>
          </p:cNvPr>
          <p:cNvSpPr/>
          <p:nvPr/>
        </p:nvSpPr>
        <p:spPr>
          <a:xfrm>
            <a:off x="5650992" y="1504423"/>
            <a:ext cx="6419088" cy="143080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8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0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40376D-B4B4-7732-D8A0-13D6D9954475}"/>
              </a:ext>
            </a:extLst>
          </p:cNvPr>
          <p:cNvSpPr txBox="1"/>
          <p:nvPr/>
        </p:nvSpPr>
        <p:spPr>
          <a:xfrm>
            <a:off x="85241" y="-3476"/>
            <a:ext cx="2034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 For GBN ARQ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22803A-772B-553E-59EA-8E384BD70ECD}"/>
              </a:ext>
            </a:extLst>
          </p:cNvPr>
          <p:cNvSpPr txBox="1"/>
          <p:nvPr/>
        </p:nvSpPr>
        <p:spPr>
          <a:xfrm>
            <a:off x="484529" y="424357"/>
            <a:ext cx="44680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Packet Error Rate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(PER, 0.0 &lt; ‘</a:t>
            </a:r>
            <a:r>
              <a:rPr lang="en-US" sz="2000" i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’ &lt; 1.0)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A4DA07-8750-421E-7C4E-0901A503F9CC}"/>
              </a:ext>
            </a:extLst>
          </p:cNvPr>
          <p:cNvSpPr txBox="1"/>
          <p:nvPr/>
        </p:nvSpPr>
        <p:spPr>
          <a:xfrm>
            <a:off x="656629" y="933373"/>
            <a:ext cx="9458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= 0.15 (15% of the packets will be in some problem: 85 out of 100 packets will succeed)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02353-5A83-D659-752C-AE8735383AA6}"/>
              </a:ext>
            </a:extLst>
          </p:cNvPr>
          <p:cNvSpPr txBox="1"/>
          <p:nvPr/>
        </p:nvSpPr>
        <p:spPr>
          <a:xfrm>
            <a:off x="5851316" y="1699684"/>
            <a:ext cx="5012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packet(s) will be retransmitted for each</a:t>
            </a:r>
          </a:p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unsuccessful packet transmission under </a:t>
            </a:r>
            <a:r>
              <a:rPr lang="en-US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GBN ARQ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0EB58D-30B5-702F-A4C6-351414B96E8B}"/>
              </a:ext>
            </a:extLst>
          </p:cNvPr>
          <p:cNvSpPr txBox="1"/>
          <p:nvPr/>
        </p:nvSpPr>
        <p:spPr>
          <a:xfrm>
            <a:off x="5933076" y="2356610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packet (? packets)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91E37E6-4B9D-E840-0B17-7CCD748651FF}"/>
              </a:ext>
            </a:extLst>
          </p:cNvPr>
          <p:cNvSpPr/>
          <p:nvPr/>
        </p:nvSpPr>
        <p:spPr>
          <a:xfrm>
            <a:off x="5650992" y="1504423"/>
            <a:ext cx="5422392" cy="143080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70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490</Words>
  <Application>Microsoft Office PowerPoint</Application>
  <PresentationFormat>Widescreen</PresentationFormat>
  <Paragraphs>52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Fujinoki, Hiroshi</dc:creator>
  <cp:lastModifiedBy>Fujinoki, Hiroshi</cp:lastModifiedBy>
  <cp:revision>3</cp:revision>
  <dcterms:created xsi:type="dcterms:W3CDTF">2026-07-02T18:00:51Z</dcterms:created>
  <dcterms:modified xsi:type="dcterms:W3CDTF">2026-07-02T18:56:43Z</dcterms:modified>
</cp:coreProperties>
</file>